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ags/tag1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9" r:id="rId1"/>
  </p:sldMasterIdLst>
  <p:sldIdLst>
    <p:sldId id="262" r:id="rId2"/>
    <p:sldId id="256" r:id="rId3"/>
    <p:sldId id="257" r:id="rId4"/>
    <p:sldId id="258" r:id="rId5"/>
    <p:sldId id="259" r:id="rId6"/>
    <p:sldId id="260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hyperlink" Target="Member%20Benefits.pptx" TargetMode="External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hyperlink" Target="Member%20Benefits.pptx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373A7E-B353-4D0F-BC43-4639BD1E8C44}" type="doc">
      <dgm:prSet loTypeId="urn:microsoft.com/office/officeart/2005/8/layout/pyramid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FJ"/>
        </a:p>
      </dgm:t>
    </dgm:pt>
    <dgm:pt modelId="{B14AA5FD-9ADD-47D9-BAD6-821961AD5E65}">
      <dgm:prSet phldrT="[Text]" phldr="0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Death</a:t>
          </a:r>
        </a:p>
      </dgm:t>
    </dgm:pt>
    <dgm:pt modelId="{B051EFF8-2ECE-4A46-90E4-2E36357AB0FC}" type="parTrans" cxnId="{83C234F1-C754-4511-8755-5B164D186798}">
      <dgm:prSet/>
      <dgm:spPr/>
      <dgm:t>
        <a:bodyPr/>
        <a:lstStyle/>
        <a:p>
          <a:endParaRPr lang="en-FJ"/>
        </a:p>
      </dgm:t>
    </dgm:pt>
    <dgm:pt modelId="{1B3F142A-41D1-43EA-8933-79CF956FF5B8}" type="sibTrans" cxnId="{83C234F1-C754-4511-8755-5B164D186798}">
      <dgm:prSet/>
      <dgm:spPr/>
      <dgm:t>
        <a:bodyPr/>
        <a:lstStyle/>
        <a:p>
          <a:endParaRPr lang="en-FJ"/>
        </a:p>
      </dgm:t>
    </dgm:pt>
    <dgm:pt modelId="{70EB7C89-8B33-41CA-B4E8-8192EB714201}">
      <dgm:prSet phldrT="[Text]" phldr="0"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Disasters (Fire, Floods, </a:t>
          </a:r>
          <a:r>
            <a:rPr lang="en-US" dirty="0">
              <a:solidFill>
                <a:schemeClr val="tx1"/>
              </a:solidFill>
              <a:hlinkClick xmlns:r="http://schemas.openxmlformats.org/officeDocument/2006/relationships" r:id="rId1" action="ppaction://hlinkpres?slideindex=1&amp;slidetitle=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Earthquake</a:t>
          </a:r>
          <a:endParaRPr lang="en-FJ" dirty="0">
            <a:solidFill>
              <a:schemeClr val="tx1"/>
            </a:solidFill>
          </a:endParaRPr>
        </a:p>
      </dgm:t>
    </dgm:pt>
    <dgm:pt modelId="{99082963-C024-4038-AB0D-B3BD3B7B2AD6}" type="parTrans" cxnId="{4755A4BE-0AAD-4A14-93BC-8BB7F5405DE6}">
      <dgm:prSet/>
      <dgm:spPr/>
      <dgm:t>
        <a:bodyPr/>
        <a:lstStyle/>
        <a:p>
          <a:endParaRPr lang="en-FJ"/>
        </a:p>
      </dgm:t>
    </dgm:pt>
    <dgm:pt modelId="{3C9E1CA6-7C13-4534-8360-151861B1B34F}" type="sibTrans" cxnId="{4755A4BE-0AAD-4A14-93BC-8BB7F5405DE6}">
      <dgm:prSet/>
      <dgm:spPr/>
      <dgm:t>
        <a:bodyPr/>
        <a:lstStyle/>
        <a:p>
          <a:endParaRPr lang="en-FJ"/>
        </a:p>
      </dgm:t>
    </dgm:pt>
    <dgm:pt modelId="{B35D5E90-D7E2-4506-B1EB-705F7117DD9E}">
      <dgm:prSet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Retirement, Redundancy, </a:t>
          </a:r>
          <a:r>
            <a:rPr lang="en-US" u="none" dirty="0">
              <a:solidFill>
                <a:schemeClr val="tx1"/>
              </a:solidFill>
              <a:hlinkClick xmlns:r="http://schemas.openxmlformats.org/officeDocument/2006/relationships" r:id="rId1" action="ppaction://hlinkpres?slideindex=1&amp;slidetitle=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Retrenchment</a:t>
          </a:r>
          <a:r>
            <a:rPr lang="en-US" u="sng" dirty="0">
              <a:solidFill>
                <a:schemeClr val="tx1"/>
              </a:solidFill>
            </a:rPr>
            <a:t> </a:t>
          </a:r>
        </a:p>
        <a:p>
          <a:r>
            <a:rPr lang="en-US" dirty="0"/>
            <a:t>or De-establishment of roles</a:t>
          </a:r>
          <a:endParaRPr lang="en-FJ" dirty="0"/>
        </a:p>
      </dgm:t>
    </dgm:pt>
    <dgm:pt modelId="{F29E101D-57F9-4BF1-A824-E9BB32EF0E43}" type="parTrans" cxnId="{94D63A07-85E6-4626-8F24-A22AE765E377}">
      <dgm:prSet/>
      <dgm:spPr/>
      <dgm:t>
        <a:bodyPr/>
        <a:lstStyle/>
        <a:p>
          <a:endParaRPr lang="en-FJ"/>
        </a:p>
      </dgm:t>
    </dgm:pt>
    <dgm:pt modelId="{5F9852DF-BB9B-40F4-8AC9-77117048BE39}" type="sibTrans" cxnId="{94D63A07-85E6-4626-8F24-A22AE765E377}">
      <dgm:prSet/>
      <dgm:spPr/>
      <dgm:t>
        <a:bodyPr/>
        <a:lstStyle/>
        <a:p>
          <a:endParaRPr lang="en-FJ"/>
        </a:p>
      </dgm:t>
    </dgm:pt>
    <dgm:pt modelId="{0927F6BC-B6F0-42F2-9BE7-C8A19426B7B3}">
      <dgm:prSet/>
      <dgm:spPr>
        <a:solidFill>
          <a:schemeClr val="accent5">
            <a:lumMod val="20000"/>
            <a:lumOff val="80000"/>
            <a:alpha val="90000"/>
          </a:schemeClr>
        </a:solidFill>
      </dgm:spPr>
      <dgm:t>
        <a:bodyPr/>
        <a:lstStyle/>
        <a:p>
          <a:r>
            <a:rPr lang="en-US" dirty="0"/>
            <a:t>National </a:t>
          </a:r>
          <a:r>
            <a:rPr lang="en-US" dirty="0">
              <a:solidFill>
                <a:schemeClr val="tx1"/>
              </a:solidFill>
              <a:hlinkClick xmlns:r="http://schemas.openxmlformats.org/officeDocument/2006/relationships" r:id="rId1" action="ppaction://hlinkpres?slideindex=1&amp;slidetitle=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Sporting</a:t>
          </a:r>
          <a:r>
            <a:rPr lang="en-US" dirty="0"/>
            <a:t> Duties</a:t>
          </a:r>
        </a:p>
      </dgm:t>
    </dgm:pt>
    <dgm:pt modelId="{D49DDEA9-FB9C-4846-9BE3-025CDFD656C6}" type="parTrans" cxnId="{0F5CE3C3-6CF2-402E-AC8B-4491973B7178}">
      <dgm:prSet/>
      <dgm:spPr/>
      <dgm:t>
        <a:bodyPr/>
        <a:lstStyle/>
        <a:p>
          <a:endParaRPr lang="en-FJ"/>
        </a:p>
      </dgm:t>
    </dgm:pt>
    <dgm:pt modelId="{9D98EAAE-DBEA-48C2-B35C-AA53E7EC1A4E}" type="sibTrans" cxnId="{0F5CE3C3-6CF2-402E-AC8B-4491973B7178}">
      <dgm:prSet/>
      <dgm:spPr/>
      <dgm:t>
        <a:bodyPr/>
        <a:lstStyle/>
        <a:p>
          <a:endParaRPr lang="en-FJ"/>
        </a:p>
      </dgm:t>
    </dgm:pt>
    <dgm:pt modelId="{016E8D5B-B330-41E7-91B9-AF484245F412}" type="pres">
      <dgm:prSet presAssocID="{28373A7E-B353-4D0F-BC43-4639BD1E8C44}" presName="compositeShape" presStyleCnt="0">
        <dgm:presLayoutVars>
          <dgm:dir/>
          <dgm:resizeHandles/>
        </dgm:presLayoutVars>
      </dgm:prSet>
      <dgm:spPr/>
    </dgm:pt>
    <dgm:pt modelId="{94277625-4296-420E-A89D-4E20A8B4DD12}" type="pres">
      <dgm:prSet presAssocID="{28373A7E-B353-4D0F-BC43-4639BD1E8C44}" presName="pyramid" presStyleLbl="node1" presStyleIdx="0" presStyleCnt="1"/>
      <dgm:spPr/>
    </dgm:pt>
    <dgm:pt modelId="{96433E1E-8749-4281-B600-CD7303EFC381}" type="pres">
      <dgm:prSet presAssocID="{28373A7E-B353-4D0F-BC43-4639BD1E8C44}" presName="theList" presStyleCnt="0"/>
      <dgm:spPr/>
    </dgm:pt>
    <dgm:pt modelId="{C1C466F3-6AF4-4001-96B7-5EBAA4246349}" type="pres">
      <dgm:prSet presAssocID="{B14AA5FD-9ADD-47D9-BAD6-821961AD5E65}" presName="aNode" presStyleLbl="fgAcc1" presStyleIdx="0" presStyleCnt="4" custScaleX="239167" custScaleY="73069" custLinFactY="-19266" custLinFactNeighborX="-544" custLinFactNeighborY="-100000">
        <dgm:presLayoutVars>
          <dgm:bulletEnabled val="1"/>
        </dgm:presLayoutVars>
      </dgm:prSet>
      <dgm:spPr/>
    </dgm:pt>
    <dgm:pt modelId="{F619C3DD-400A-4292-BA87-D91CC1A86169}" type="pres">
      <dgm:prSet presAssocID="{B14AA5FD-9ADD-47D9-BAD6-821961AD5E65}" presName="aSpace" presStyleCnt="0"/>
      <dgm:spPr/>
    </dgm:pt>
    <dgm:pt modelId="{CD1829A0-5DAB-48E1-94EE-F9BF9C03A130}" type="pres">
      <dgm:prSet presAssocID="{B35D5E90-D7E2-4506-B1EB-705F7117DD9E}" presName="aNode" presStyleLbl="fgAcc1" presStyleIdx="1" presStyleCnt="4" custScaleX="226307" custScaleY="156099" custLinFactNeighborX="10905" custLinFactNeighborY="90615">
        <dgm:presLayoutVars>
          <dgm:bulletEnabled val="1"/>
        </dgm:presLayoutVars>
      </dgm:prSet>
      <dgm:spPr/>
    </dgm:pt>
    <dgm:pt modelId="{D76E061E-D37E-4580-B3B7-A0D295AFD42B}" type="pres">
      <dgm:prSet presAssocID="{B35D5E90-D7E2-4506-B1EB-705F7117DD9E}" presName="aSpace" presStyleCnt="0"/>
      <dgm:spPr/>
    </dgm:pt>
    <dgm:pt modelId="{8D40D5DF-90E9-42DE-A30E-73E89E5AF2B9}" type="pres">
      <dgm:prSet presAssocID="{70EB7C89-8B33-41CA-B4E8-8192EB714201}" presName="aNode" presStyleLbl="fgAcc1" presStyleIdx="2" presStyleCnt="4" custScaleX="225388" custScaleY="124559" custLinFactY="19768" custLinFactNeighborY="100000">
        <dgm:presLayoutVars>
          <dgm:bulletEnabled val="1"/>
        </dgm:presLayoutVars>
      </dgm:prSet>
      <dgm:spPr/>
    </dgm:pt>
    <dgm:pt modelId="{9C6F87CB-35BE-42FB-A9B5-0E6EFC10FF53}" type="pres">
      <dgm:prSet presAssocID="{70EB7C89-8B33-41CA-B4E8-8192EB714201}" presName="aSpace" presStyleCnt="0"/>
      <dgm:spPr/>
    </dgm:pt>
    <dgm:pt modelId="{81A7B472-E262-4EA7-B549-3712D18B28FB}" type="pres">
      <dgm:prSet presAssocID="{0927F6BC-B6F0-42F2-9BE7-C8A19426B7B3}" presName="aNode" presStyleLbl="fgAcc1" presStyleIdx="3" presStyleCnt="4" custScaleX="235537" custLinFactY="37156" custLinFactNeighborY="100000">
        <dgm:presLayoutVars>
          <dgm:bulletEnabled val="1"/>
        </dgm:presLayoutVars>
      </dgm:prSet>
      <dgm:spPr/>
    </dgm:pt>
    <dgm:pt modelId="{B745926C-7910-461B-BAEC-2357C4E4C009}" type="pres">
      <dgm:prSet presAssocID="{0927F6BC-B6F0-42F2-9BE7-C8A19426B7B3}" presName="aSpace" presStyleCnt="0"/>
      <dgm:spPr/>
    </dgm:pt>
  </dgm:ptLst>
  <dgm:cxnLst>
    <dgm:cxn modelId="{94D63A07-85E6-4626-8F24-A22AE765E377}" srcId="{28373A7E-B353-4D0F-BC43-4639BD1E8C44}" destId="{B35D5E90-D7E2-4506-B1EB-705F7117DD9E}" srcOrd="1" destOrd="0" parTransId="{F29E101D-57F9-4BF1-A824-E9BB32EF0E43}" sibTransId="{5F9852DF-BB9B-40F4-8AC9-77117048BE39}"/>
    <dgm:cxn modelId="{53545569-BA37-4BFB-837A-E51C64E966E0}" type="presOf" srcId="{B14AA5FD-9ADD-47D9-BAD6-821961AD5E65}" destId="{C1C466F3-6AF4-4001-96B7-5EBAA4246349}" srcOrd="0" destOrd="0" presId="urn:microsoft.com/office/officeart/2005/8/layout/pyramid2"/>
    <dgm:cxn modelId="{A20BF94D-B2F4-4991-A097-0556AF38174A}" type="presOf" srcId="{0927F6BC-B6F0-42F2-9BE7-C8A19426B7B3}" destId="{81A7B472-E262-4EA7-B549-3712D18B28FB}" srcOrd="0" destOrd="0" presId="urn:microsoft.com/office/officeart/2005/8/layout/pyramid2"/>
    <dgm:cxn modelId="{C47E4C74-0B13-498D-9514-19C2C7701267}" type="presOf" srcId="{B35D5E90-D7E2-4506-B1EB-705F7117DD9E}" destId="{CD1829A0-5DAB-48E1-94EE-F9BF9C03A130}" srcOrd="0" destOrd="0" presId="urn:microsoft.com/office/officeart/2005/8/layout/pyramid2"/>
    <dgm:cxn modelId="{BF5A4FAE-76E9-4801-B8D4-8582CB86082F}" type="presOf" srcId="{70EB7C89-8B33-41CA-B4E8-8192EB714201}" destId="{8D40D5DF-90E9-42DE-A30E-73E89E5AF2B9}" srcOrd="0" destOrd="0" presId="urn:microsoft.com/office/officeart/2005/8/layout/pyramid2"/>
    <dgm:cxn modelId="{5B78D3AE-D1F3-49D6-AA26-13283B0C5632}" type="presOf" srcId="{28373A7E-B353-4D0F-BC43-4639BD1E8C44}" destId="{016E8D5B-B330-41E7-91B9-AF484245F412}" srcOrd="0" destOrd="0" presId="urn:microsoft.com/office/officeart/2005/8/layout/pyramid2"/>
    <dgm:cxn modelId="{4755A4BE-0AAD-4A14-93BC-8BB7F5405DE6}" srcId="{28373A7E-B353-4D0F-BC43-4639BD1E8C44}" destId="{70EB7C89-8B33-41CA-B4E8-8192EB714201}" srcOrd="2" destOrd="0" parTransId="{99082963-C024-4038-AB0D-B3BD3B7B2AD6}" sibTransId="{3C9E1CA6-7C13-4534-8360-151861B1B34F}"/>
    <dgm:cxn modelId="{0F5CE3C3-6CF2-402E-AC8B-4491973B7178}" srcId="{28373A7E-B353-4D0F-BC43-4639BD1E8C44}" destId="{0927F6BC-B6F0-42F2-9BE7-C8A19426B7B3}" srcOrd="3" destOrd="0" parTransId="{D49DDEA9-FB9C-4846-9BE3-025CDFD656C6}" sibTransId="{9D98EAAE-DBEA-48C2-B35C-AA53E7EC1A4E}"/>
    <dgm:cxn modelId="{83C234F1-C754-4511-8755-5B164D186798}" srcId="{28373A7E-B353-4D0F-BC43-4639BD1E8C44}" destId="{B14AA5FD-9ADD-47D9-BAD6-821961AD5E65}" srcOrd="0" destOrd="0" parTransId="{B051EFF8-2ECE-4A46-90E4-2E36357AB0FC}" sibTransId="{1B3F142A-41D1-43EA-8933-79CF956FF5B8}"/>
    <dgm:cxn modelId="{B64B1E2B-2B1C-4545-B2B4-5BCDA735A191}" type="presParOf" srcId="{016E8D5B-B330-41E7-91B9-AF484245F412}" destId="{94277625-4296-420E-A89D-4E20A8B4DD12}" srcOrd="0" destOrd="0" presId="urn:microsoft.com/office/officeart/2005/8/layout/pyramid2"/>
    <dgm:cxn modelId="{9C270FC8-1F8E-4C53-B6A1-A9E7DE98CE8F}" type="presParOf" srcId="{016E8D5B-B330-41E7-91B9-AF484245F412}" destId="{96433E1E-8749-4281-B600-CD7303EFC381}" srcOrd="1" destOrd="0" presId="urn:microsoft.com/office/officeart/2005/8/layout/pyramid2"/>
    <dgm:cxn modelId="{9E635A71-BAF2-4C6B-B6D6-9E179554000A}" type="presParOf" srcId="{96433E1E-8749-4281-B600-CD7303EFC381}" destId="{C1C466F3-6AF4-4001-96B7-5EBAA4246349}" srcOrd="0" destOrd="0" presId="urn:microsoft.com/office/officeart/2005/8/layout/pyramid2"/>
    <dgm:cxn modelId="{C907B187-C6CF-4943-B143-FBD671B96DDD}" type="presParOf" srcId="{96433E1E-8749-4281-B600-CD7303EFC381}" destId="{F619C3DD-400A-4292-BA87-D91CC1A86169}" srcOrd="1" destOrd="0" presId="urn:microsoft.com/office/officeart/2005/8/layout/pyramid2"/>
    <dgm:cxn modelId="{8173EDF0-46FA-4A8B-A4ED-9354F0230846}" type="presParOf" srcId="{96433E1E-8749-4281-B600-CD7303EFC381}" destId="{CD1829A0-5DAB-48E1-94EE-F9BF9C03A130}" srcOrd="2" destOrd="0" presId="urn:microsoft.com/office/officeart/2005/8/layout/pyramid2"/>
    <dgm:cxn modelId="{9D4AC9CE-7D0E-4145-8BB7-60021F035D4A}" type="presParOf" srcId="{96433E1E-8749-4281-B600-CD7303EFC381}" destId="{D76E061E-D37E-4580-B3B7-A0D295AFD42B}" srcOrd="3" destOrd="0" presId="urn:microsoft.com/office/officeart/2005/8/layout/pyramid2"/>
    <dgm:cxn modelId="{45D78B84-8B9B-46BA-AA59-ED3DEB9AAA09}" type="presParOf" srcId="{96433E1E-8749-4281-B600-CD7303EFC381}" destId="{8D40D5DF-90E9-42DE-A30E-73E89E5AF2B9}" srcOrd="4" destOrd="0" presId="urn:microsoft.com/office/officeart/2005/8/layout/pyramid2"/>
    <dgm:cxn modelId="{6428E738-E817-4B2E-B605-D6A781249138}" type="presParOf" srcId="{96433E1E-8749-4281-B600-CD7303EFC381}" destId="{9C6F87CB-35BE-42FB-A9B5-0E6EFC10FF53}" srcOrd="5" destOrd="0" presId="urn:microsoft.com/office/officeart/2005/8/layout/pyramid2"/>
    <dgm:cxn modelId="{FF3975F6-CF6E-443D-AA46-E66C84E31513}" type="presParOf" srcId="{96433E1E-8749-4281-B600-CD7303EFC381}" destId="{81A7B472-E262-4EA7-B549-3712D18B28FB}" srcOrd="6" destOrd="0" presId="urn:microsoft.com/office/officeart/2005/8/layout/pyramid2"/>
    <dgm:cxn modelId="{255A9CC3-399E-485C-818A-A9BEF231AEC3}" type="presParOf" srcId="{96433E1E-8749-4281-B600-CD7303EFC381}" destId="{B745926C-7910-461B-BAEC-2357C4E4C009}" srcOrd="7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277625-4296-420E-A89D-4E20A8B4DD12}">
      <dsp:nvSpPr>
        <dsp:cNvPr id="0" name=""/>
        <dsp:cNvSpPr/>
      </dsp:nvSpPr>
      <dsp:spPr>
        <a:xfrm>
          <a:off x="-137306" y="0"/>
          <a:ext cx="3068173" cy="6858000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1C466F3-6AF4-4001-96B7-5EBAA4246349}">
      <dsp:nvSpPr>
        <dsp:cNvPr id="0" name=""/>
        <dsp:cNvSpPr/>
      </dsp:nvSpPr>
      <dsp:spPr>
        <a:xfrm>
          <a:off x="127040" y="340344"/>
          <a:ext cx="4513262" cy="795703"/>
        </a:xfrm>
        <a:prstGeom prst="round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Death</a:t>
          </a:r>
        </a:p>
      </dsp:txBody>
      <dsp:txXfrm>
        <a:off x="165883" y="379187"/>
        <a:ext cx="4435576" cy="718017"/>
      </dsp:txXfrm>
    </dsp:sp>
    <dsp:sp modelId="{CD1829A0-5DAB-48E1-94EE-F9BF9C03A130}">
      <dsp:nvSpPr>
        <dsp:cNvPr id="0" name=""/>
        <dsp:cNvSpPr/>
      </dsp:nvSpPr>
      <dsp:spPr>
        <a:xfrm>
          <a:off x="137306" y="1741440"/>
          <a:ext cx="4513262" cy="1699879"/>
        </a:xfrm>
        <a:prstGeom prst="round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Retirement, Redundancy, </a:t>
          </a:r>
          <a:r>
            <a:rPr lang="en-US" sz="2300" u="none" kern="1200" dirty="0">
              <a:solidFill>
                <a:schemeClr val="tx1"/>
              </a:solidFill>
              <a:hlinkClick xmlns:r="http://schemas.openxmlformats.org/officeDocument/2006/relationships" r:id="rId1" action="ppaction://hlinkpres?slideindex=1&amp;slidetitle=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Retrenchment</a:t>
          </a:r>
          <a:r>
            <a:rPr lang="en-US" sz="2300" u="sng" kern="1200" dirty="0">
              <a:solidFill>
                <a:schemeClr val="tx1"/>
              </a:solidFill>
            </a:rPr>
            <a:t> </a:t>
          </a:r>
        </a:p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or De-establishment of roles</a:t>
          </a:r>
          <a:endParaRPr lang="en-FJ" sz="2300" kern="1200" dirty="0"/>
        </a:p>
      </dsp:txBody>
      <dsp:txXfrm>
        <a:off x="220287" y="1824421"/>
        <a:ext cx="4347300" cy="1533917"/>
      </dsp:txXfrm>
    </dsp:sp>
    <dsp:sp modelId="{8D40D5DF-90E9-42DE-A30E-73E89E5AF2B9}">
      <dsp:nvSpPr>
        <dsp:cNvPr id="0" name=""/>
        <dsp:cNvSpPr/>
      </dsp:nvSpPr>
      <dsp:spPr>
        <a:xfrm>
          <a:off x="146466" y="3805486"/>
          <a:ext cx="4494941" cy="1356416"/>
        </a:xfrm>
        <a:prstGeom prst="round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/>
            <a:t>Disasters (Fire, Floods, </a:t>
          </a:r>
          <a:r>
            <a:rPr lang="en-US" sz="2300" kern="1200" dirty="0">
              <a:solidFill>
                <a:schemeClr val="tx1"/>
              </a:solidFill>
              <a:hlinkClick xmlns:r="http://schemas.openxmlformats.org/officeDocument/2006/relationships" r:id="rId1" action="ppaction://hlinkpres?slideindex=1&amp;slidetitle=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Earthquake</a:t>
          </a:r>
          <a:endParaRPr lang="en-FJ" sz="2300" kern="1200" dirty="0">
            <a:solidFill>
              <a:schemeClr val="tx1"/>
            </a:solidFill>
          </a:endParaRPr>
        </a:p>
      </dsp:txBody>
      <dsp:txXfrm>
        <a:off x="212681" y="3871701"/>
        <a:ext cx="4362511" cy="1223986"/>
      </dsp:txXfrm>
    </dsp:sp>
    <dsp:sp modelId="{81A7B472-E262-4EA7-B549-3712D18B28FB}">
      <dsp:nvSpPr>
        <dsp:cNvPr id="0" name=""/>
        <dsp:cNvSpPr/>
      </dsp:nvSpPr>
      <dsp:spPr>
        <a:xfrm>
          <a:off x="137306" y="5487375"/>
          <a:ext cx="4513262" cy="1088975"/>
        </a:xfrm>
        <a:prstGeom prst="roundRect">
          <a:avLst/>
        </a:prstGeom>
        <a:solidFill>
          <a:schemeClr val="accent5">
            <a:lumMod val="20000"/>
            <a:lumOff val="80000"/>
            <a:alpha val="9000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3820" tIns="83820" rIns="83820" bIns="83820" numCol="1" spcCol="1270" anchor="ctr" anchorCtr="0">
          <a:noAutofit/>
        </a:bodyPr>
        <a:lstStyle/>
        <a:p>
          <a:pPr marL="0" lvl="0" indent="0" algn="ctr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National </a:t>
          </a:r>
          <a:r>
            <a:rPr lang="en-US" sz="2200" kern="1200" dirty="0">
              <a:solidFill>
                <a:schemeClr val="tx1"/>
              </a:solidFill>
              <a:hlinkClick xmlns:r="http://schemas.openxmlformats.org/officeDocument/2006/relationships" r:id="rId1" action="ppaction://hlinkpres?slideindex=1&amp;slidetitle=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Sporting</a:t>
          </a:r>
          <a:r>
            <a:rPr lang="en-US" sz="2200" kern="1200" dirty="0"/>
            <a:t> Duties</a:t>
          </a:r>
        </a:p>
      </dsp:txBody>
      <dsp:txXfrm>
        <a:off x="190465" y="5540534"/>
        <a:ext cx="4406944" cy="9826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2598903907"/>
      </p:ext>
    </p:extLst>
  </p:cSld>
  <p:clrMapOvr>
    <a:masterClrMapping/>
  </p:clrMapOvr>
  <p:transition spd="slow" advClick="0" advTm="10000">
    <p:randomBar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1629153861"/>
      </p:ext>
    </p:extLst>
  </p:cSld>
  <p:clrMapOvr>
    <a:masterClrMapping/>
  </p:clrMapOvr>
  <p:transition spd="slow" advClick="0" advTm="10000">
    <p:randomBar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1249329350"/>
      </p:ext>
    </p:extLst>
  </p:cSld>
  <p:clrMapOvr>
    <a:masterClrMapping/>
  </p:clrMapOvr>
  <p:transition spd="slow" advClick="0" advTm="10000">
    <p:randomBar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3005768534"/>
      </p:ext>
    </p:extLst>
  </p:cSld>
  <p:clrMapOvr>
    <a:masterClrMapping/>
  </p:clrMapOvr>
  <p:transition spd="slow" advClick="0" advTm="10000">
    <p:randomBar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3410704989"/>
      </p:ext>
    </p:extLst>
  </p:cSld>
  <p:clrMapOvr>
    <a:masterClrMapping/>
  </p:clrMapOvr>
  <p:transition spd="slow" advClick="0" advTm="10000">
    <p:randomBar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2156373946"/>
      </p:ext>
    </p:extLst>
  </p:cSld>
  <p:clrMapOvr>
    <a:masterClrMapping/>
  </p:clrMapOvr>
  <p:transition spd="slow" advClick="0" advTm="10000">
    <p:randomBar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3891943848"/>
      </p:ext>
    </p:extLst>
  </p:cSld>
  <p:clrMapOvr>
    <a:masterClrMapping/>
  </p:clrMapOvr>
  <p:transition spd="slow" advClick="0" advTm="10000">
    <p:randomBar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4130787853"/>
      </p:ext>
    </p:extLst>
  </p:cSld>
  <p:clrMapOvr>
    <a:masterClrMapping/>
  </p:clrMapOvr>
  <p:transition spd="slow" advClick="0" advTm="10000">
    <p:randomBar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637530237"/>
      </p:ext>
    </p:extLst>
  </p:cSld>
  <p:clrMapOvr>
    <a:masterClrMapping/>
  </p:clrMapOvr>
  <p:transition spd="slow" advClick="0" advTm="10000">
    <p:randomBar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1749329757"/>
      </p:ext>
    </p:extLst>
  </p:cSld>
  <p:clrMapOvr>
    <a:masterClrMapping/>
  </p:clrMapOvr>
  <p:transition spd="slow" advClick="0" advTm="10000">
    <p:randomBar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35433713"/>
      </p:ext>
    </p:extLst>
  </p:cSld>
  <p:clrMapOvr>
    <a:masterClrMapping/>
  </p:clrMapOvr>
  <p:transition spd="slow" advClick="0" advTm="10000">
    <p:randomBar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971417974"/>
      </p:ext>
    </p:extLst>
  </p:cSld>
  <p:clrMapOvr>
    <a:masterClrMapping/>
  </p:clrMapOvr>
  <p:transition spd="slow" advClick="0" advTm="10000">
    <p:randomBar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61103681"/>
      </p:ext>
    </p:extLst>
  </p:cSld>
  <p:clrMapOvr>
    <a:masterClrMapping/>
  </p:clrMapOvr>
  <p:transition spd="slow" advClick="0" advTm="10000">
    <p:randomBar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529141704"/>
      </p:ext>
    </p:extLst>
  </p:cSld>
  <p:clrMapOvr>
    <a:masterClrMapping/>
  </p:clrMapOvr>
  <p:transition spd="slow" advClick="0" advTm="10000">
    <p:randomBar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3688102694"/>
      </p:ext>
    </p:extLst>
  </p:cSld>
  <p:clrMapOvr>
    <a:masterClrMapping/>
  </p:clrMapOvr>
  <p:transition spd="slow" advClick="0" advTm="10000">
    <p:randomBar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2926291501"/>
      </p:ext>
    </p:extLst>
  </p:cSld>
  <p:clrMapOvr>
    <a:masterClrMapping/>
  </p:clrMapOvr>
  <p:transition spd="slow" advClick="0" advTm="10000">
    <p:randomBar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32DDFB-9E1E-43C9-B392-2C3CBCA9EC58}" type="datetimeFigureOut">
              <a:rPr lang="en-FJ" smtClean="0"/>
              <a:t>02/06/2026</a:t>
            </a:fld>
            <a:endParaRPr lang="en-FJ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FJ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EEBC1EB-2D13-4A85-8BA9-2C74FA78D28E}" type="slidenum">
              <a:rPr lang="en-FJ" smtClean="0"/>
              <a:t>‹#›</a:t>
            </a:fld>
            <a:endParaRPr lang="en-FJ"/>
          </a:p>
        </p:txBody>
      </p:sp>
    </p:spTree>
    <p:extLst>
      <p:ext uri="{BB962C8B-B14F-4D97-AF65-F5344CB8AC3E}">
        <p14:creationId xmlns:p14="http://schemas.microsoft.com/office/powerpoint/2010/main" val="2625628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  <p:sldLayoutId id="2147483733" r:id="rId14"/>
    <p:sldLayoutId id="2147483734" r:id="rId15"/>
    <p:sldLayoutId id="2147483735" r:id="rId16"/>
  </p:sldLayoutIdLst>
  <p:transition spd="slow" advClick="0" advTm="10000">
    <p:randomBar/>
  </p:transition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2CAEB-4A68-CAC7-E31F-4B6E722EC7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altLang="en-US" sz="4800" b="1" dirty="0"/>
              <a:t>FBFSEU Member Benefits</a:t>
            </a:r>
            <a:br>
              <a:rPr lang="LID4096" altLang="en-US" b="1" dirty="0"/>
            </a:br>
            <a:endParaRPr lang="en-FJ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CC66E38-0C60-D9B8-EAB7-FCD0BF836E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973" y="1485787"/>
            <a:ext cx="2105025" cy="1382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07112C3-9C81-D7E2-FF92-03CBF61EE1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17998" y="1550874"/>
            <a:ext cx="1981200" cy="131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0CA7B93-CA79-FC77-004B-540B8DD9C88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9198" y="1496672"/>
            <a:ext cx="2463800" cy="1382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83950F4-9FD4-5769-51B5-16707E3053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998" y="1472292"/>
            <a:ext cx="1409700" cy="1409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1B26429-6737-33B3-C8F8-78452D6F6ABC}"/>
              </a:ext>
            </a:extLst>
          </p:cNvPr>
          <p:cNvSpPr txBox="1"/>
          <p:nvPr/>
        </p:nvSpPr>
        <p:spPr>
          <a:xfrm>
            <a:off x="812973" y="3320141"/>
            <a:ext cx="795972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buFont typeface="Wingdings 2" panose="05020102010507070707" pitchFamily="18" charset="2"/>
              <a:buNone/>
              <a:defRPr/>
            </a:pPr>
            <a:r>
              <a:rPr lang="en-US" altLang="en-US" sz="3200" b="1" dirty="0"/>
              <a:t>Sub-committee members:</a:t>
            </a:r>
          </a:p>
          <a:p>
            <a:pPr marL="742950" indent="-742950">
              <a:buFont typeface="+mj-lt"/>
              <a:buAutoNum type="arabicPeriod"/>
              <a:defRPr/>
            </a:pPr>
            <a:r>
              <a:rPr lang="en-US" altLang="en-US" sz="3200" dirty="0"/>
              <a:t>Kinijoji Bakoso  (FDB) (Chairman of sub-committee) </a:t>
            </a:r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altLang="en-US" sz="3200" dirty="0"/>
              <a:t>Sakiusa Nabou (RBF)</a:t>
            </a:r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altLang="en-US" sz="3200" dirty="0"/>
              <a:t>Nilesh Karan (SCGF)</a:t>
            </a:r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altLang="en-US" sz="3200" dirty="0"/>
              <a:t>Arishma Singh (HFC)</a:t>
            </a:r>
          </a:p>
          <a:p>
            <a:pPr marL="742950" indent="-742950" eaLnBrk="1" hangingPunct="1">
              <a:buFont typeface="+mj-lt"/>
              <a:buAutoNum type="arabicPeriod"/>
              <a:defRPr/>
            </a:pPr>
            <a:r>
              <a:rPr lang="en-US" altLang="en-US" sz="3200" dirty="0"/>
              <a:t>Hina Khan (ANZ) - Outgoing</a:t>
            </a:r>
          </a:p>
          <a:p>
            <a:pPr marL="742950" indent="-742950" eaLnBrk="1" hangingPunct="1">
              <a:buFont typeface="+mj-lt"/>
              <a:buAutoNum type="arabicPeriod"/>
              <a:defRPr/>
            </a:pPr>
            <a:endParaRPr lang="en-US" altLang="en-US" sz="1800" dirty="0"/>
          </a:p>
        </p:txBody>
      </p:sp>
    </p:spTree>
    <p:extLst>
      <p:ext uri="{BB962C8B-B14F-4D97-AF65-F5344CB8AC3E}">
        <p14:creationId xmlns:p14="http://schemas.microsoft.com/office/powerpoint/2010/main" val="3494204191"/>
      </p:ext>
    </p:extLst>
  </p:cSld>
  <p:clrMapOvr>
    <a:masterClrMapping/>
  </p:clrMapOvr>
  <p:transition spd="slow" advClick="0" advTm="10000">
    <p:randomBar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27C2D8-0424-837E-6B86-0FAF637279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892629"/>
            <a:ext cx="8790819" cy="4255103"/>
          </a:xfrm>
        </p:spPr>
        <p:txBody>
          <a:bodyPr/>
          <a:lstStyle/>
          <a:p>
            <a:r>
              <a:rPr lang="en-US" dirty="0"/>
              <a:t>\</a:t>
            </a:r>
            <a:br>
              <a:rPr lang="en-US" dirty="0"/>
            </a:br>
            <a:r>
              <a:rPr lang="en-US" dirty="0"/>
              <a:t> </a:t>
            </a:r>
            <a:endParaRPr lang="en-FJ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223F0BD-7F54-CF28-C3E9-E76B820386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07066" y="740229"/>
            <a:ext cx="7766936" cy="4407503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/>
              <a:t>Your subscription of $6 entitles you to Union benefits (conditions apply)</a:t>
            </a:r>
            <a:br>
              <a:rPr lang="en-US" sz="6000" b="1" dirty="0"/>
            </a:br>
            <a:endParaRPr lang="en-FJ" sz="6000" dirty="0"/>
          </a:p>
        </p:txBody>
      </p:sp>
    </p:spTree>
    <p:extLst>
      <p:ext uri="{BB962C8B-B14F-4D97-AF65-F5344CB8AC3E}">
        <p14:creationId xmlns:p14="http://schemas.microsoft.com/office/powerpoint/2010/main" val="9519999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 advClick="0" advTm="10000">
        <p159:morph option="byObject"/>
      </p:transition>
    </mc:Choice>
    <mc:Fallback xmlns="">
      <p:transition spd="slow" advClick="0" advTm="1000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B4F32BB-8B71-C493-CCDE-0A44A536C3E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9069676"/>
              </p:ext>
            </p:extLst>
          </p:nvPr>
        </p:nvGraphicFramePr>
        <p:xfrm>
          <a:off x="4891541" y="0"/>
          <a:ext cx="4513262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70CD24-F0A9-CE03-7356-53DDECDC71F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77334" y="1110343"/>
            <a:ext cx="3854528" cy="4251175"/>
          </a:xfrm>
        </p:spPr>
        <p:txBody>
          <a:bodyPr>
            <a:normAutofit/>
          </a:bodyPr>
          <a:lstStyle/>
          <a:p>
            <a:pPr algn="ctr"/>
            <a:r>
              <a:rPr lang="en-US" sz="6600" b="1" dirty="0">
                <a:solidFill>
                  <a:srgbClr val="FF0000"/>
                </a:solidFill>
              </a:rPr>
              <a:t>What are these benefits?</a:t>
            </a:r>
            <a:endParaRPr lang="en-FJ" sz="6600" b="1" dirty="0">
              <a:solidFill>
                <a:srgbClr val="FF0000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6463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10000">
        <p:fade/>
      </p:transition>
    </mc:Choice>
    <mc:Fallback xmlns="">
      <p:transition spd="med" advClick="0" advTm="10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29 0.091 L 0.125 0.091 L 0.048 0.147 L 0.077 0.238 L 0 0.182 L -0.077 0.238 L -0.048 0.147 L -0.125 0.091 L -0.029 0.091 L 0 0 Z" pathEditMode="relative" ptsTypes="">
                                      <p:cBhvr>
                                        <p:cTn id="21" dur="1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  <p:bldGraphic spid="6" grpId="1">
        <p:bldAsOne/>
      </p:bldGraphic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000C289-3EA0-E997-FF07-2A9BFB6392B3}"/>
              </a:ext>
            </a:extLst>
          </p:cNvPr>
          <p:cNvSpPr txBox="1"/>
          <p:nvPr/>
        </p:nvSpPr>
        <p:spPr>
          <a:xfrm>
            <a:off x="283029" y="370114"/>
            <a:ext cx="11495314" cy="100043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DEATH BENEFIT</a:t>
            </a:r>
          </a:p>
          <a:p>
            <a:r>
              <a:rPr lang="en-FJ" b="1" dirty="0"/>
              <a:t>Eligibility Amount</a:t>
            </a:r>
            <a:r>
              <a:rPr lang="en-US" b="1" dirty="0"/>
              <a:t>s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Member(s) Death –   $1000 </a:t>
            </a:r>
            <a:r>
              <a:rPr lang="en-US" dirty="0"/>
              <a:t>		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Spouse and Children – $1000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Single Member (Death of a parent) – $1000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Married members Parents/Legal Guardian – $500</a:t>
            </a:r>
            <a:endParaRPr lang="en-US" dirty="0"/>
          </a:p>
          <a:p>
            <a:pPr lvl="1"/>
            <a:endParaRPr lang="en-US" dirty="0"/>
          </a:p>
          <a:p>
            <a:r>
              <a:rPr lang="en-FJ" b="1" dirty="0"/>
              <a:t>Eligibility Criteria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Must be a member of the FBSEU</a:t>
            </a:r>
            <a:r>
              <a:rPr lang="en-US" dirty="0"/>
              <a:t> and Claim within 1 year of death taking place.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Death benefit application form to be vetted by Union rep with proof of marital status and who benefit is to be paid to incase of death of a member.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Provide the following:-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FJ" dirty="0"/>
              <a:t>Notification of death </a:t>
            </a:r>
            <a:r>
              <a:rPr lang="en-US" dirty="0"/>
              <a:t>/ </a:t>
            </a:r>
            <a:r>
              <a:rPr lang="en-FJ" dirty="0"/>
              <a:t>Death Certificate for deceased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FJ" dirty="0"/>
              <a:t>Legal Guardian – Statutory Declaration confirming legal guardian.</a:t>
            </a:r>
            <a:endParaRPr lang="en-US" dirty="0"/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FJ" dirty="0"/>
              <a:t>Birth certificate in case of children, Marriage certificate in case of spouse or Member (if applicable)</a:t>
            </a:r>
          </a:p>
          <a:p>
            <a:pPr marL="1200150" lvl="2" indent="-285750">
              <a:buFont typeface="Wingdings" panose="05000000000000000000" pitchFamily="2" charset="2"/>
              <a:buChar char="ü"/>
            </a:pPr>
            <a:r>
              <a:rPr lang="en-FJ" dirty="0"/>
              <a:t>ID of person collecting benefit</a:t>
            </a:r>
            <a:r>
              <a:rPr lang="en-US" dirty="0"/>
              <a:t>, </a:t>
            </a:r>
            <a:r>
              <a:rPr lang="en-FJ" dirty="0"/>
              <a:t>method of payment and Bank Account details. Authority by member if collection by third party.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Two applications only for parents’ death – Father and Mother whether</a:t>
            </a:r>
            <a:r>
              <a:rPr lang="en-US" dirty="0"/>
              <a:t> </a:t>
            </a:r>
            <a:r>
              <a:rPr lang="en-FJ" dirty="0"/>
              <a:t>guardian or biological.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r>
              <a:rPr lang="en-FJ" b="1" dirty="0"/>
              <a:t>Exclusions</a:t>
            </a:r>
            <a:endParaRPr lang="en-FJ" dirty="0"/>
          </a:p>
          <a:p>
            <a:r>
              <a:rPr lang="en-FJ" dirty="0"/>
              <a:t>1. Parents (in-laws) of members are not eligible.</a:t>
            </a:r>
          </a:p>
          <a:p>
            <a:r>
              <a:rPr lang="en-FJ" dirty="0"/>
              <a:t>2. Any violation of the FBSEU policies and constitution.</a:t>
            </a:r>
          </a:p>
          <a:p>
            <a:r>
              <a:rPr lang="en-FJ" dirty="0"/>
              <a:t>3. Members in 4 weeks arears of subscription </a:t>
            </a:r>
            <a:r>
              <a:rPr lang="en-US" dirty="0"/>
              <a:t>to</a:t>
            </a:r>
            <a:r>
              <a:rPr lang="en-FJ" dirty="0"/>
              <a:t> clear his/her arears before claiming</a:t>
            </a:r>
            <a:r>
              <a:rPr lang="en-US" dirty="0"/>
              <a:t> </a:t>
            </a:r>
            <a:r>
              <a:rPr lang="en-FJ" dirty="0"/>
              <a:t>benefit</a:t>
            </a:r>
            <a:r>
              <a:rPr lang="en-US" dirty="0"/>
              <a:t>.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pPr lvl="1"/>
            <a:endParaRPr lang="en-FJ" dirty="0"/>
          </a:p>
          <a:p>
            <a:pPr lvl="1"/>
            <a:endParaRPr lang="en-FJ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US" sz="1800" kern="1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US" kern="100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US" sz="1800" kern="1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US" kern="100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FJ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1122111"/>
      </p:ext>
    </p:extLst>
  </p:cSld>
  <p:clrMapOvr>
    <a:masterClrMapping/>
  </p:clrMapOvr>
  <p:transition spd="slow" advClick="0" advTm="10000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B7C6C4D-6B92-9778-B847-EC39A7335480}"/>
              </a:ext>
            </a:extLst>
          </p:cNvPr>
          <p:cNvSpPr txBox="1"/>
          <p:nvPr/>
        </p:nvSpPr>
        <p:spPr>
          <a:xfrm>
            <a:off x="185056" y="77758"/>
            <a:ext cx="11767457" cy="7571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/>
            <a:r>
              <a:rPr lang="en-US" b="1" dirty="0">
                <a:solidFill>
                  <a:srgbClr val="FF0000"/>
                </a:solidFill>
              </a:rPr>
              <a:t>Retirement, Redundancy, Retrenchment or De-establishment of roles</a:t>
            </a:r>
            <a:endParaRPr lang="en-FJ" b="1" dirty="0">
              <a:solidFill>
                <a:srgbClr val="FF0000"/>
              </a:solidFill>
            </a:endParaRPr>
          </a:p>
          <a:p>
            <a:r>
              <a:rPr lang="en-FJ" b="1" dirty="0"/>
              <a:t>Eligibility Amount</a:t>
            </a:r>
            <a:r>
              <a:rPr lang="en-US" b="1" dirty="0"/>
              <a:t>s (based on years of Union membership)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5 – 10 years    –  $500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11 – 15 years –   $750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16 – 20 years –   $1000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21 years plus –   $2000 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US" dirty="0"/>
          </a:p>
          <a:p>
            <a:r>
              <a:rPr lang="en-FJ" b="1" dirty="0"/>
              <a:t>Eligibility Criteria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Must be a member of the FBFSEU</a:t>
            </a:r>
            <a:r>
              <a:rPr lang="en-US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Fill retirement benefit form and detail Bank account details.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Provide retirement letter from organization.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Have reached retirement </a:t>
            </a:r>
            <a:r>
              <a:rPr lang="en-US" dirty="0"/>
              <a:t>or early retirement and are of age between 45 – 55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If affected by restructure, retrenchment or redundancy (no age restrictions)</a:t>
            </a:r>
            <a:r>
              <a:rPr lang="en-FJ" dirty="0"/>
              <a:t>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Retirement </a:t>
            </a:r>
            <a:r>
              <a:rPr lang="en-FJ" dirty="0"/>
              <a:t>on medical ground before reaching the age cap – $500 irrespective of membership term.</a:t>
            </a:r>
          </a:p>
          <a:p>
            <a:r>
              <a:rPr lang="en-FJ" b="1" dirty="0"/>
              <a:t>Note:</a:t>
            </a:r>
            <a:r>
              <a:rPr lang="en-FJ" dirty="0"/>
              <a:t> Members who have left the FBFSEU and wanting to rejoin again, their membership will start again from being a new member and their previous membership years will not accumulate from when they left.</a:t>
            </a:r>
            <a:endParaRPr lang="en-US" dirty="0"/>
          </a:p>
          <a:p>
            <a:endParaRPr lang="en-US" dirty="0"/>
          </a:p>
          <a:p>
            <a:r>
              <a:rPr lang="en-FJ" b="1" dirty="0"/>
              <a:t>Pre-Qualification Requirement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L</a:t>
            </a:r>
            <a:r>
              <a:rPr lang="en-FJ" dirty="0" err="1"/>
              <a:t>etter</a:t>
            </a:r>
            <a:r>
              <a:rPr lang="en-FJ" dirty="0"/>
              <a:t> from organization</a:t>
            </a:r>
            <a:r>
              <a:rPr lang="en-US" dirty="0"/>
              <a:t> stating</a:t>
            </a:r>
            <a:r>
              <a:rPr lang="en-FJ" dirty="0"/>
              <a:t> </a:t>
            </a:r>
            <a:r>
              <a:rPr lang="en-US" dirty="0"/>
              <a:t>r</a:t>
            </a:r>
            <a:r>
              <a:rPr lang="en-FJ" dirty="0"/>
              <a:t>retirement</a:t>
            </a:r>
            <a:r>
              <a:rPr lang="en-US" dirty="0"/>
              <a:t>, </a:t>
            </a:r>
            <a:r>
              <a:rPr lang="en-FJ" dirty="0"/>
              <a:t>early retirement</a:t>
            </a:r>
            <a:r>
              <a:rPr lang="en-US" dirty="0"/>
              <a:t>, retrenchment</a:t>
            </a:r>
            <a:r>
              <a:rPr lang="en-FJ" dirty="0"/>
              <a:t> or redundancy.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Authority by member if collection by third party.</a:t>
            </a:r>
            <a:endParaRPr lang="en-US" dirty="0"/>
          </a:p>
          <a:p>
            <a:endParaRPr lang="en-US" b="1" dirty="0"/>
          </a:p>
          <a:p>
            <a:r>
              <a:rPr lang="en-FJ" b="1" dirty="0"/>
              <a:t>Exclusions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Any violation of the FBSEU policies and constitution.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Members 4 weeks in arears of subscription shall fully clear his/her arears before claiming benefits.</a:t>
            </a:r>
          </a:p>
          <a:p>
            <a:pPr lvl="1"/>
            <a:endParaRPr lang="en-FJ" dirty="0"/>
          </a:p>
          <a:p>
            <a:endParaRPr lang="en-US" dirty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9016245"/>
      </p:ext>
    </p:extLst>
  </p:cSld>
  <p:clrMapOvr>
    <a:masterClrMapping/>
  </p:clrMapOvr>
  <p:transition spd="slow" advClick="0" advTm="10000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993EB2-0AFE-21D9-49AA-21F4C2A011B8}"/>
              </a:ext>
            </a:extLst>
          </p:cNvPr>
          <p:cNvSpPr txBox="1"/>
          <p:nvPr/>
        </p:nvSpPr>
        <p:spPr>
          <a:xfrm>
            <a:off x="-5442" y="95027"/>
            <a:ext cx="11892642" cy="7699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FJ" sz="1800" b="1" kern="100" dirty="0"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Disaster Benefit</a:t>
            </a:r>
            <a:endParaRPr lang="en-US" b="1" kern="100" dirty="0">
              <a:highlight>
                <a:srgbClr val="FFFF00"/>
              </a:highlight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en-FJ" b="1" dirty="0"/>
              <a:t>Eligibility Amount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On merit – maximum of $1000 per annum per applicant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Cyclone, Earthquake and Tsunami – $250 Secretariat limit.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Floods – $250 Secretariat limit.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Fire – $250 Secretariat limit.</a:t>
            </a:r>
            <a:endParaRPr lang="en-US" dirty="0"/>
          </a:p>
          <a:p>
            <a:endParaRPr lang="en-US" dirty="0"/>
          </a:p>
          <a:p>
            <a:r>
              <a:rPr lang="en-FJ" b="1" dirty="0"/>
              <a:t>Eligibility Criteria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Must be a member of the FBFSEU.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Disaster of any form. Natural (geophysical, hydrological, climatological or meteorological disasters) or man-made (fires)</a:t>
            </a:r>
            <a:endParaRPr lang="en-US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Must be a member at the time of event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US" dirty="0"/>
              <a:t>Claim withing 1 year of event taking place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endParaRPr lang="en-FJ" dirty="0"/>
          </a:p>
          <a:p>
            <a:r>
              <a:rPr lang="en-FJ" b="1" dirty="0"/>
              <a:t>Pre-Qualification Requirement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Advice by member or Union rep.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Extent of damage and, or evidence of disaster (e.g. Police/NFA report – Fire) and as requested under cyclone damage.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Confirmation by Union Rep – who the benefit will be paid to and method of payment and Bank Account details required. Authority by member if collection by third party.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Disaster Assessment Form (Assessment officer and member to sign off assessment report)</a:t>
            </a:r>
            <a:endParaRPr lang="en-US" dirty="0"/>
          </a:p>
          <a:p>
            <a:endParaRPr lang="en-US" dirty="0"/>
          </a:p>
          <a:p>
            <a:r>
              <a:rPr lang="en-FJ" b="1" dirty="0"/>
              <a:t>Exclusions</a:t>
            </a:r>
            <a:endParaRPr lang="en-FJ" dirty="0"/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Any violation of the FBSEU policies and constitution.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en-FJ" dirty="0"/>
              <a:t>Members 4 weeks in arears of subscription shall fully clear his/her arears before claiming benefits.</a:t>
            </a:r>
          </a:p>
          <a:p>
            <a:endParaRPr lang="en-FJ" dirty="0"/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FJ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3075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10000">
        <p:split orient="vert"/>
      </p:transition>
    </mc:Choice>
    <mc:Fallback xmlns="">
      <p:transition spd="slow" advClick="0" advTm="10000">
        <p:split orient="vert"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D67AF92-C802-A920-19FE-BB562AC152BA}"/>
              </a:ext>
            </a:extLst>
          </p:cNvPr>
          <p:cNvSpPr txBox="1"/>
          <p:nvPr/>
        </p:nvSpPr>
        <p:spPr>
          <a:xfrm>
            <a:off x="228601" y="247476"/>
            <a:ext cx="11789228" cy="70556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en-FJ" sz="1800" b="1" kern="100" dirty="0">
                <a:solidFill>
                  <a:srgbClr val="FF0000"/>
                </a:solidFill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National Sporting Duties Benefits</a:t>
            </a:r>
            <a:endParaRPr lang="en-FJ" sz="1800" b="1" kern="100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FJ" b="1" kern="1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Eligibility Amount</a:t>
            </a:r>
            <a:endParaRPr lang="en-FJ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FJ" kern="100" dirty="0"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Max $500 per annum per member</a:t>
            </a:r>
            <a:endParaRPr lang="en-US" kern="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US" b="1" kern="100" dirty="0"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FJ" sz="1800" b="1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Eligibility Criteria</a:t>
            </a:r>
            <a:endParaRPr lang="en-FJ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FJ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Must be a member of the FBFSEU.</a:t>
            </a:r>
            <a:endParaRPr lang="en-FJ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FJ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Members representing Fiji National side on overseas tour or local sporting event.</a:t>
            </a:r>
            <a:endParaRPr lang="en-FJ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US" sz="1800" b="1" kern="1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FJ" sz="1800" b="1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Pre-Qualification Requirement</a:t>
            </a:r>
            <a:endParaRPr lang="en-FJ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FJ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Evidence of participation and endorsement from National Sports Federation endorsement</a:t>
            </a:r>
            <a:endParaRPr lang="en-FJ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US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Fill benefit application form stating </a:t>
            </a:r>
            <a:r>
              <a:rPr lang="en-FJ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Bank account details. </a:t>
            </a:r>
            <a:endParaRPr lang="en-US" kern="1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FJ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Authority by member if collection by third party.</a:t>
            </a:r>
            <a:endParaRPr lang="en-FJ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endParaRPr lang="en-US" sz="1800" b="1" kern="100" dirty="0">
              <a:effectLst/>
              <a:latin typeface="Palatino Linotype" panose="0204050205050503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en-FJ" sz="1800" b="1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Exclusions</a:t>
            </a:r>
            <a:endParaRPr lang="en-FJ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FJ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Any violation of the FBSEU policies.</a:t>
            </a:r>
            <a:endParaRPr lang="en-FJ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FJ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Members 4 weeks in arrears of subscription shall fully clear his/her arrears before claiming benefits..</a:t>
            </a:r>
            <a:endParaRPr lang="en-FJ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v"/>
            </a:pPr>
            <a:r>
              <a:rPr lang="en-FJ" kern="100" dirty="0">
                <a:effectLst/>
                <a:latin typeface="Palatino Linotype" panose="0204050205050503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New Members joining the FBFSEU and wanting to claim the benefit on the basis of the 1-year benefit claim but were not FBFSEU member at the time of the sporting event.</a:t>
            </a:r>
            <a:endParaRPr lang="en-FJ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0811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Click="0" advTm="10000">
        <p14:reveal/>
      </p:transition>
    </mc:Choice>
    <mc:Fallback xmlns="">
      <p:transition spd="slow" advClick="0" advTm="10000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3|0.9|0.2"/>
</p:tagLst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TM02900688[[fn=Facet]]</Template>
  <TotalTime>364</TotalTime>
  <Words>825</Words>
  <Application>Microsoft Office PowerPoint</Application>
  <PresentationFormat>Widescreen</PresentationFormat>
  <Paragraphs>106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5" baseType="lpstr">
      <vt:lpstr>Arial</vt:lpstr>
      <vt:lpstr>Calibri</vt:lpstr>
      <vt:lpstr>Palatino Linotype</vt:lpstr>
      <vt:lpstr>Trebuchet MS</vt:lpstr>
      <vt:lpstr>Wingdings</vt:lpstr>
      <vt:lpstr>Wingdings 2</vt:lpstr>
      <vt:lpstr>Wingdings 3</vt:lpstr>
      <vt:lpstr>Facet</vt:lpstr>
      <vt:lpstr>FBFSEU Member Benefits </vt:lpstr>
      <vt:lpstr>\ 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Usha Mangal</dc:creator>
  <cp:lastModifiedBy>Usha Mangal</cp:lastModifiedBy>
  <cp:revision>51</cp:revision>
  <dcterms:created xsi:type="dcterms:W3CDTF">2026-03-23T22:13:43Z</dcterms:created>
  <dcterms:modified xsi:type="dcterms:W3CDTF">2026-06-01T21:07:53Z</dcterms:modified>
</cp:coreProperties>
</file>